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3" r:id="rId6"/>
    <p:sldId id="262" r:id="rId7"/>
    <p:sldId id="260" r:id="rId8"/>
    <p:sldId id="268" r:id="rId9"/>
    <p:sldId id="259" r:id="rId10"/>
    <p:sldId id="269" r:id="rId11"/>
    <p:sldId id="267" r:id="rId12"/>
    <p:sldId id="265" r:id="rId13"/>
    <p:sldId id="266" r:id="rId14"/>
    <p:sldId id="264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7544C-20D4-431B-9259-C56FFE7B266A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1DBA2-B784-484C-B165-BA08EDFDE69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827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1DBA2-B784-484C-B165-BA08EDFDE69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36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1DBA2-B784-484C-B165-BA08EDFDE69C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8205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1DBA2-B784-484C-B165-BA08EDFDE69C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225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7914-0295-4B79-89E8-1A8D7B72D870}" type="datetimeFigureOut">
              <a:rPr lang="hu-HU" smtClean="0"/>
              <a:t>2018.05.22.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35BB-DED7-4083-9B0A-3FB06D3C0E36}" type="slidenum">
              <a:rPr lang="hu-HU" smtClean="0"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Nemes </a:t>
            </a:r>
            <a:r>
              <a:rPr lang="hu-HU" dirty="0"/>
              <a:t>Nagy Ágnes</a:t>
            </a:r>
            <a:br>
              <a:rPr lang="hu-HU" dirty="0"/>
            </a:br>
            <a:r>
              <a:rPr lang="hu-HU" dirty="0"/>
              <a:t>(1922-1991)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Élete és művei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4608512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szaggatások,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hasgatások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víziók, a vízhiányok,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tagolatlan feltámadások,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függőlegesek tűrhetetlen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feszültségei fent és lent között –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Éghajlatok. Feltételek.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Között. Kő. Tanknyomok.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Egy sáv fekete nád a puszta-szélen,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Két sorba írva, tóban, égen,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két sötét tábla jelrendszerei,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csillagok ékezetei –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ég s az ég között.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021808" y="2585083"/>
            <a:ext cx="36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200" dirty="0" smtClean="0">
                <a:solidFill>
                  <a:schemeClr val="bg2">
                    <a:lumMod val="10000"/>
                  </a:schemeClr>
                </a:solidFill>
              </a:rPr>
              <a:t>A vers utolsó szakaszban már egyáltalán nem találkozhatunk igékkel, az egész szakasz egy hosszú felsorolás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004048" y="30538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</a:rPr>
              <a:t>Milyen szófajú szavak hiányoznak az utolsó szakaszban? Milyen költői eszköz jellemző erre a szakaszra</a:t>
            </a:r>
            <a:r>
              <a:rPr lang="hu-H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u-H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Mire vonatkozhat a versben megfogalmazott „között”, mit ír le?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50912" y="1556792"/>
            <a:ext cx="8507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A költemény egészének ismeretében sejthetjük, hogy ez a térbelinek látszó viszony valójában az emberi léte és roppant feszültségeket sűrítő drámáját fejezi ki.</a:t>
            </a:r>
            <a:endParaRPr lang="hu-H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7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374441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első szakasz szerint ember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lelke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szárnyalni vágyik, teste az anyagi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világ „foglya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”. A második szakaszban a természeti erőknek kiszolgáltatott emberi lét képei jelennek meg. A harmadik szakasz az emberi élet determináltságát írja le. 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23528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</a:rPr>
              <a:t>Az emberi élet  milyen konfliktusai jelennek meg a versben?</a:t>
            </a:r>
            <a:endParaRPr lang="hu-H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6632"/>
            <a:ext cx="8507288" cy="10801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Hogyan jelenik meg a lírai én személye a versben?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72165" y="764704"/>
            <a:ext cx="872331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versben nem jelenik meg a költő, érzelmei, gondolatai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 megjelenített tárgyi világ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képeiben tárgyiasulnak.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Ezt objektív vagy tárgyias lírának nevezzük.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0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Budapesten született Egyetemi tanulmányait a Pázmány Péter Tudományegyetem magyar–latin–művészettörténet szakán végezte. 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Egyetemi éveiben munkakapcsolatba került Szerb Antallal és Halász Gáborral.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56" y="2929677"/>
            <a:ext cx="5638800" cy="370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költői életmű terjedelmét és a kötetek számát tekintve keveset publikált. Költői munkája mellett a magyar esszéirodalom kimagasló művelője volt. Elsősorban francia és német nyelvű műveket fordított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(így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Corneille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Racine,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Molière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drámáit, Victor Hugo, Saint-John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Perse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verseit, Rilke és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Bertolt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Brecht műveit).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2" y="3212976"/>
            <a:ext cx="4285751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317416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1998-ban posztumusz megkapta Izrael állam Világ Igaza-kitüntetését, Lengyel Balázzsal együtt, mert a Holokauszt idején zsidókat mentettek.</a:t>
            </a:r>
          </a:p>
        </p:txBody>
      </p:sp>
      <p:pic>
        <p:nvPicPr>
          <p:cNvPr id="1026" name="Picture 2" descr="https://upload.wikimedia.org/wikipedia/commons/thumb/3/3e/Righteous1FotoThalerTamas.jpg/1024px-Righteous1FotoThalerTa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5868144" cy="367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0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1368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Között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Mit mondhatunk el a mű címéről?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85517" y="170080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200" dirty="0" smtClean="0"/>
              <a:t>A cím mindössze egy névutó, ezért hiányosnak érezzük, hiszen nem mondja ki, hogy mi között, hiányoznak a </a:t>
            </a:r>
            <a:r>
              <a:rPr lang="hu-HU" sz="3200" dirty="0" err="1" smtClean="0"/>
              <a:t>névszók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501008"/>
            <a:ext cx="5112568" cy="318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3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4608512" cy="64807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levegő nagy ruhaujjai.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levegő, amin szilárdan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támaszkodik madár s madártan,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érvek foszló szélein a szárny,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egy percnyi ég beláthatatlan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következményű lombjai,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élő pára fái, felkanyarodva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akár a vágy, a fenti lombba,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percenként hússzor lélegezni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zúzmarás, nagy angyalokat.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És lent a súly. A síkon röghegyek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nagy, mozdulatlan zökkenései,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amint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feküsznek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térdenállnak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ormok és a sziklahátak,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földtan szobrai,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völgy egy percnyi figyelem-lazulás,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aztán megint a tömbök és a formák,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meszes csonttól körvonalig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kővé gyűrődött azonosság.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ég s a föld között.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772816"/>
            <a:ext cx="4544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200" dirty="0" smtClean="0">
                <a:solidFill>
                  <a:schemeClr val="bg2">
                    <a:lumMod val="10000"/>
                  </a:schemeClr>
                </a:solidFill>
              </a:rPr>
              <a:t>A műben megjelenik két őselem, a föld és a levegő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. A léghez a könnyűség, a szabadság kapcsolódik. Az égi világhoz a madarak, a száradó ruhák, az angyalok és a fák tartoznak.</a:t>
            </a:r>
            <a:endParaRPr lang="hu-H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156448" y="485056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</a:rPr>
              <a:t>Mi jellemző az égre és a földre</a:t>
            </a:r>
            <a:r>
              <a:rPr lang="hu-H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u-H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földhöz a súlyosság, és a formába zártság tartozik.  A földi világhoz tartozó tárgyak a kő, rög,  orom és csont.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17" y="1340768"/>
            <a:ext cx="4953000" cy="329946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31699"/>
            <a:ext cx="5004048" cy="333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2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4608512" cy="64807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sziklák roppanásai.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Amint a nap átlátszó ércei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már-már magukba, fémmé a követ,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 állat járja, körme füstölög,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 köröznek fent a sziklafal fölött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égő paták füstszalagjai,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aztán az éj a sivatagban,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éj, amint kioltja s kőmivolta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magváig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ér, fagypont alatti éj,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 amint hasadnak és szakadnak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porcok, forgók, kőlapok,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amint feszítik véghetetlen,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széthasgató</a:t>
            </a: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önkívületben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fehér s a fekete mindennapos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néma villámcsapásai –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nap s az éj között.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004048" y="1772816"/>
            <a:ext cx="4112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200" dirty="0" smtClean="0">
                <a:solidFill>
                  <a:schemeClr val="bg2">
                    <a:lumMod val="10000"/>
                  </a:schemeClr>
                </a:solidFill>
              </a:rPr>
              <a:t>A sivatagi nappal és éjszaka az ellentéteket jeleníti meg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. A nappal forró, az éjszaka fagyos. A vakító fehérség és a fekete szín váltakoznak, mint egy gyorsított felvételen.</a:t>
            </a:r>
            <a:endParaRPr lang="hu-H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004048" y="30538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</a:rPr>
              <a:t>Mi jellemző a sivatagok éghajlatára</a:t>
            </a:r>
            <a:r>
              <a:rPr lang="hu-H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 Mit okoz ez?</a:t>
            </a:r>
            <a:endParaRPr lang="hu-H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nappalok és éjszakák váltakozásai a köveket szétporlasztják, homokká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őrlik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Az igék túlsúlyba kerülnek ebben a részben, így az idő is felgyorsul, napok sorozata villámcsapásként jelenik meg.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564904"/>
            <a:ext cx="6289513" cy="391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696</Words>
  <Application>Microsoft Office PowerPoint</Application>
  <PresentationFormat>Diavetítés a képernyőre (4:3 oldalarány)</PresentationFormat>
  <Paragraphs>81</Paragraphs>
  <Slides>15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Office-téma</vt:lpstr>
      <vt:lpstr>Nemes Nagy Ágnes (1922-1991)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13</cp:revision>
  <dcterms:created xsi:type="dcterms:W3CDTF">2015-08-27T02:13:55Z</dcterms:created>
  <dcterms:modified xsi:type="dcterms:W3CDTF">2018-05-22T19:53:11Z</dcterms:modified>
</cp:coreProperties>
</file>